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9" r:id="rId3"/>
    <p:sldId id="277" r:id="rId4"/>
    <p:sldId id="290" r:id="rId5"/>
    <p:sldId id="265" r:id="rId6"/>
    <p:sldId id="270" r:id="rId7"/>
    <p:sldId id="284" r:id="rId8"/>
    <p:sldId id="286" r:id="rId9"/>
    <p:sldId id="263" r:id="rId10"/>
    <p:sldId id="276" r:id="rId11"/>
    <p:sldId id="287" r:id="rId12"/>
    <p:sldId id="288" r:id="rId13"/>
    <p:sldId id="289" r:id="rId14"/>
    <p:sldId id="261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7"/>
    <p:restoredTop sz="93129"/>
  </p:normalViewPr>
  <p:slideViewPr>
    <p:cSldViewPr snapToGrid="0" snapToObjects="1">
      <p:cViewPr varScale="1">
        <p:scale>
          <a:sx n="102" d="100"/>
          <a:sy n="102" d="100"/>
        </p:scale>
        <p:origin x="2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2D536-2D60-9543-B165-7A8514112382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1684E-F1F4-FB4B-BCF5-81ABC4E65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0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41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7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07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1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F31AB-0330-8946-A6C3-60DB8CF97975}" type="datetimeFigureOut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ED18-555F-574F-81FB-FD21AF4CF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24000" y="1546554"/>
            <a:ext cx="9144000" cy="2387600"/>
          </a:xfrm>
        </p:spPr>
        <p:txBody>
          <a:bodyPr/>
          <a:lstStyle/>
          <a:p>
            <a:r>
              <a:rPr lang="en-US" dirty="0"/>
              <a:t>Linear &amp; Logistic Regression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953152" y="4869712"/>
            <a:ext cx="3688257" cy="1767770"/>
            <a:chOff x="7655442" y="4869712"/>
            <a:chExt cx="3688257" cy="1767770"/>
          </a:xfrm>
        </p:grpSpPr>
        <p:sp>
          <p:nvSpPr>
            <p:cNvPr id="2" name="Rectangle 1"/>
            <p:cNvSpPr/>
            <p:nvPr/>
          </p:nvSpPr>
          <p:spPr>
            <a:xfrm>
              <a:off x="7655442" y="4869712"/>
              <a:ext cx="425302" cy="52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90976" y="6114978"/>
              <a:ext cx="425302" cy="52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918397" y="6114978"/>
              <a:ext cx="425302" cy="52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2590740"/>
            <a:ext cx="2728892" cy="9161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75655" y="2715749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F3012-F45D-C54D-9D23-6DCB4039BAF8}"/>
              </a:ext>
            </a:extLst>
          </p:cNvPr>
          <p:cNvSpPr txBox="1"/>
          <p:nvPr/>
        </p:nvSpPr>
        <p:spPr>
          <a:xfrm>
            <a:off x="5871100" y="1754614"/>
            <a:ext cx="577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valued outputs, </a:t>
            </a:r>
            <a:r>
              <a:rPr lang="en-US" b="1" dirty="0"/>
              <a:t>y</a:t>
            </a:r>
            <a:r>
              <a:rPr lang="en-US" dirty="0"/>
              <a:t>, so linear regression is no good!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EF7071-C47B-D645-8DDF-F0197707F6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510486" y="1374980"/>
            <a:ext cx="5146158" cy="362740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AB842A2-E48F-9C41-A01C-76E5275EA123}"/>
              </a:ext>
            </a:extLst>
          </p:cNvPr>
          <p:cNvSpPr/>
          <p:nvPr/>
        </p:nvSpPr>
        <p:spPr>
          <a:xfrm>
            <a:off x="2743200" y="4541722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B8C836-BA50-3A41-B211-A29A80169108}"/>
              </a:ext>
            </a:extLst>
          </p:cNvPr>
          <p:cNvSpPr/>
          <p:nvPr/>
        </p:nvSpPr>
        <p:spPr>
          <a:xfrm>
            <a:off x="0" y="2052743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DC6C4-BEB3-ED4C-A0D2-5BB978672CCD}"/>
              </a:ext>
            </a:extLst>
          </p:cNvPr>
          <p:cNvSpPr/>
          <p:nvPr/>
        </p:nvSpPr>
        <p:spPr>
          <a:xfrm>
            <a:off x="363651" y="2603864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9639B4-3928-F643-8EA0-2254A4CFC152}"/>
              </a:ext>
            </a:extLst>
          </p:cNvPr>
          <p:cNvSpPr/>
          <p:nvPr/>
        </p:nvSpPr>
        <p:spPr>
          <a:xfrm>
            <a:off x="2743200" y="4456590"/>
            <a:ext cx="151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1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2590740"/>
            <a:ext cx="2728892" cy="916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4035666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4046237"/>
            <a:ext cx="1720745" cy="9260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75655" y="2715749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4363275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225194"/>
            <a:ext cx="5320355" cy="385603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2418513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43200" y="4520215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C2741D-F338-DE46-BE17-0576C6561B91}"/>
              </a:ext>
            </a:extLst>
          </p:cNvPr>
          <p:cNvSpPr/>
          <p:nvPr/>
        </p:nvSpPr>
        <p:spPr>
          <a:xfrm>
            <a:off x="363651" y="2851298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89EC4D-04EC-5540-A30A-AE95E0B1D388}"/>
              </a:ext>
            </a:extLst>
          </p:cNvPr>
          <p:cNvSpPr/>
          <p:nvPr/>
        </p:nvSpPr>
        <p:spPr>
          <a:xfrm>
            <a:off x="2743200" y="4488136"/>
            <a:ext cx="151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variable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F3012-F45D-C54D-9D23-6DCB4039BAF8}"/>
              </a:ext>
            </a:extLst>
          </p:cNvPr>
          <p:cNvSpPr txBox="1"/>
          <p:nvPr/>
        </p:nvSpPr>
        <p:spPr>
          <a:xfrm>
            <a:off x="5871100" y="1754614"/>
            <a:ext cx="577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valued outputs, </a:t>
            </a:r>
            <a:r>
              <a:rPr lang="en-US" b="1" dirty="0"/>
              <a:t>y</a:t>
            </a:r>
            <a:r>
              <a:rPr lang="en-US" dirty="0"/>
              <a:t>, so linear regression is no good!</a:t>
            </a:r>
          </a:p>
        </p:txBody>
      </p:sp>
    </p:spTree>
    <p:extLst>
      <p:ext uri="{BB962C8B-B14F-4D97-AF65-F5344CB8AC3E}">
        <p14:creationId xmlns:p14="http://schemas.microsoft.com/office/powerpoint/2010/main" val="65948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2590740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05" y="5344337"/>
            <a:ext cx="3714052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4035666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4046237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5612598"/>
            <a:ext cx="12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2715749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4363275"/>
            <a:ext cx="121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225194"/>
            <a:ext cx="5320355" cy="385603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2418513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43200" y="4520215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C2741D-F338-DE46-BE17-0576C6561B91}"/>
              </a:ext>
            </a:extLst>
          </p:cNvPr>
          <p:cNvSpPr/>
          <p:nvPr/>
        </p:nvSpPr>
        <p:spPr>
          <a:xfrm>
            <a:off x="363651" y="2851298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89EC4D-04EC-5540-A30A-AE95E0B1D388}"/>
              </a:ext>
            </a:extLst>
          </p:cNvPr>
          <p:cNvSpPr/>
          <p:nvPr/>
        </p:nvSpPr>
        <p:spPr>
          <a:xfrm>
            <a:off x="2743200" y="4488136"/>
            <a:ext cx="151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variable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F3012-F45D-C54D-9D23-6DCB4039BAF8}"/>
              </a:ext>
            </a:extLst>
          </p:cNvPr>
          <p:cNvSpPr txBox="1"/>
          <p:nvPr/>
        </p:nvSpPr>
        <p:spPr>
          <a:xfrm>
            <a:off x="5871100" y="1754614"/>
            <a:ext cx="577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valued outputs, </a:t>
            </a:r>
            <a:r>
              <a:rPr lang="en-US" b="1" dirty="0"/>
              <a:t>y</a:t>
            </a:r>
            <a:r>
              <a:rPr lang="en-US" dirty="0"/>
              <a:t>, so linear regression is no good!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2F58CC-81BD-B744-B7ED-F852E8D78F62}"/>
              </a:ext>
            </a:extLst>
          </p:cNvPr>
          <p:cNvSpPr txBox="1"/>
          <p:nvPr/>
        </p:nvSpPr>
        <p:spPr>
          <a:xfrm>
            <a:off x="6146792" y="5975284"/>
            <a:ext cx="206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(choose parameters </a:t>
            </a:r>
          </a:p>
          <a:p>
            <a:pPr algn="ctr"/>
            <a:r>
              <a:rPr lang="en-US" sz="1600" dirty="0"/>
              <a:t>to </a:t>
            </a:r>
            <a:r>
              <a:rPr lang="en-US" sz="1600" dirty="0" err="1"/>
              <a:t>maximise</a:t>
            </a:r>
            <a:r>
              <a:rPr lang="en-US" sz="1600" dirty="0"/>
              <a:t> this)</a:t>
            </a:r>
          </a:p>
        </p:txBody>
      </p:sp>
    </p:spTree>
    <p:extLst>
      <p:ext uri="{BB962C8B-B14F-4D97-AF65-F5344CB8AC3E}">
        <p14:creationId xmlns:p14="http://schemas.microsoft.com/office/powerpoint/2010/main" val="1900259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2590740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05" y="5344337"/>
            <a:ext cx="3714052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4035666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4046237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5612598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2715749"/>
            <a:ext cx="172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probability of success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4363275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225194"/>
            <a:ext cx="5320355" cy="385603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2418513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15609" y="5012955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609" y="5620639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lrfit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train(y ~ ., data, method="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glm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", family="binomial")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2587" y="5204976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43200" y="4520215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C2741D-F338-DE46-BE17-0576C6561B91}"/>
              </a:ext>
            </a:extLst>
          </p:cNvPr>
          <p:cNvSpPr/>
          <p:nvPr/>
        </p:nvSpPr>
        <p:spPr>
          <a:xfrm>
            <a:off x="363651" y="2851298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89EC4D-04EC-5540-A30A-AE95E0B1D388}"/>
              </a:ext>
            </a:extLst>
          </p:cNvPr>
          <p:cNvSpPr/>
          <p:nvPr/>
        </p:nvSpPr>
        <p:spPr>
          <a:xfrm>
            <a:off x="2743200" y="4488136"/>
            <a:ext cx="1817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variable (x)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2F3012-F45D-C54D-9D23-6DCB4039BAF8}"/>
              </a:ext>
            </a:extLst>
          </p:cNvPr>
          <p:cNvSpPr txBox="1"/>
          <p:nvPr/>
        </p:nvSpPr>
        <p:spPr>
          <a:xfrm>
            <a:off x="5871100" y="1754614"/>
            <a:ext cx="577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valued outputs, </a:t>
            </a:r>
            <a:r>
              <a:rPr lang="en-US" b="1" dirty="0"/>
              <a:t>y</a:t>
            </a:r>
            <a:r>
              <a:rPr lang="en-US" dirty="0"/>
              <a:t>, so linear regression is no good!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ED7D9E-AF53-6247-BB73-EF0A49C76A5B}"/>
              </a:ext>
            </a:extLst>
          </p:cNvPr>
          <p:cNvSpPr txBox="1"/>
          <p:nvPr/>
        </p:nvSpPr>
        <p:spPr>
          <a:xfrm>
            <a:off x="6146792" y="5975284"/>
            <a:ext cx="2069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(choose parameters </a:t>
            </a:r>
          </a:p>
          <a:p>
            <a:pPr algn="ctr"/>
            <a:r>
              <a:rPr lang="en-US" sz="1600" dirty="0"/>
              <a:t>to </a:t>
            </a:r>
            <a:r>
              <a:rPr lang="en-US" sz="1600" dirty="0" err="1"/>
              <a:t>maximise</a:t>
            </a:r>
            <a:r>
              <a:rPr lang="en-US" sz="1600" dirty="0"/>
              <a:t> this)</a:t>
            </a:r>
          </a:p>
        </p:txBody>
      </p:sp>
    </p:spTree>
    <p:extLst>
      <p:ext uri="{BB962C8B-B14F-4D97-AF65-F5344CB8AC3E}">
        <p14:creationId xmlns:p14="http://schemas.microsoft.com/office/powerpoint/2010/main" val="1804729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Evaluating performance: Receiver operating characteristics (ROC)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7667" y="789961"/>
            <a:ext cx="65032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Sum of squared error is a poor choice for performance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Can predict the probability that y = 0 or y = 1. Take a threshold e.g., p(x=1) &gt; 0.5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Can count the number of correct/incorrect classifications.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True positive: Predict y = 1, observation y = 1.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True negative: Predict y = 0, obs. y = 0.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False positive: Predict y = 1, obs. y = 0.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False negative: Predict y = 0, obs. y = 1.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Plot false positive rate (FPR) versus true positive rate (TPR):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TPR = TP/(TP+FN)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FPR = FP/(FP+TN)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Area under the ROC curve (AUC)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Area under Precision-recall (PR) curve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10413" y="1555922"/>
            <a:ext cx="5170917" cy="4675979"/>
            <a:chOff x="510413" y="1555922"/>
            <a:chExt cx="5170917" cy="46759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13" y="1555922"/>
              <a:ext cx="4820596" cy="467597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52800" y="3617494"/>
              <a:ext cx="1841205" cy="1034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94005" y="3962400"/>
              <a:ext cx="487325" cy="689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13" t="8685" b="54395"/>
            <a:stretch/>
          </p:blipFill>
          <p:spPr>
            <a:xfrm>
              <a:off x="4897759" y="3444166"/>
              <a:ext cx="433250" cy="1726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1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52" y="4621270"/>
            <a:ext cx="2034711" cy="20347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47" r="49901" b="3"/>
          <a:stretch/>
        </p:blipFill>
        <p:spPr>
          <a:xfrm>
            <a:off x="8410132" y="4621270"/>
            <a:ext cx="3427973" cy="22286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663" y="1985736"/>
            <a:ext cx="446035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logistic regression to look for marker genes that are indicative of infection status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0542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&amp; Logistic Regression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6919" y="1693633"/>
            <a:ext cx="37493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Regression</a:t>
            </a:r>
            <a:endParaRPr lang="en-US" sz="3200" b="1" dirty="0"/>
          </a:p>
          <a:p>
            <a:endParaRPr lang="en-US" sz="1600" dirty="0"/>
          </a:p>
          <a:p>
            <a:r>
              <a:rPr lang="en-US" sz="1600" dirty="0"/>
              <a:t>What is the relationship between dinosaur height, length and weight? Can we predict weight for a new specimen of a given size?</a:t>
            </a:r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  <a:p>
            <a:r>
              <a:rPr lang="en-US" sz="2400" b="1" dirty="0"/>
              <a:t>Classification</a:t>
            </a:r>
            <a:endParaRPr lang="en-US" sz="3200" b="1" dirty="0"/>
          </a:p>
          <a:p>
            <a:endParaRPr lang="en-US" sz="1600" dirty="0"/>
          </a:p>
          <a:p>
            <a:r>
              <a:rPr lang="en-US" sz="1600" dirty="0"/>
              <a:t>Is there a relationship between a dinosaurs (sub)order and its size? Can we predict the  the dinosaurs order given just measurement of its size? What about other features? Could we predict a dinosaurs order from the topology of its bones?</a:t>
            </a:r>
          </a:p>
          <a:p>
            <a:endParaRPr lang="en-US" sz="1600" dirty="0"/>
          </a:p>
          <a:p>
            <a:r>
              <a:rPr lang="en-US" sz="1600" b="1" dirty="0"/>
              <a:t>Feature selection: </a:t>
            </a:r>
            <a:r>
              <a:rPr lang="en-US" sz="1600" dirty="0"/>
              <a:t>can we identify a subset of explanatory variables that best explain the observation variables</a:t>
            </a:r>
            <a:endParaRPr lang="en-US" sz="1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05" y="1606410"/>
            <a:ext cx="3593230" cy="3066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8435899" y="1538365"/>
            <a:ext cx="3685078" cy="3482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49" y="4473522"/>
            <a:ext cx="1754175" cy="912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461" y="4630582"/>
            <a:ext cx="2286000" cy="887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19" y="5128220"/>
            <a:ext cx="1915855" cy="12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4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Supervised learning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9115" y="1205247"/>
            <a:ext cx="1146189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500" dirty="0"/>
              <a:t>Learning from a set of (manually) labelled data </a:t>
            </a:r>
          </a:p>
          <a:p>
            <a:pPr lvl="1"/>
            <a:r>
              <a:rPr lang="en-US" sz="2500" dirty="0"/>
              <a:t>			e.g. a tuple of observations (</a:t>
            </a:r>
            <a:r>
              <a:rPr lang="en-US" sz="2500" b="1" dirty="0"/>
              <a:t>X</a:t>
            </a:r>
            <a:r>
              <a:rPr lang="en-US" sz="2500" dirty="0"/>
              <a:t>,</a:t>
            </a:r>
            <a:r>
              <a:rPr lang="en-US" sz="2500" b="1" dirty="0"/>
              <a:t>y</a:t>
            </a:r>
            <a:r>
              <a:rPr lang="en-US" sz="2500" dirty="0"/>
              <a:t>)</a:t>
            </a:r>
          </a:p>
          <a:p>
            <a:pPr marL="457200" indent="-457200">
              <a:buFont typeface="Arial" charset="0"/>
              <a:buChar char="•"/>
            </a:pPr>
            <a:endParaRPr lang="en-US" sz="2500" u="sng" dirty="0"/>
          </a:p>
          <a:p>
            <a:pPr marL="457200" indent="-457200">
              <a:buFont typeface="Arial" charset="0"/>
              <a:buChar char="•"/>
            </a:pPr>
            <a:r>
              <a:rPr lang="en-US" sz="2500" u="sng" dirty="0"/>
              <a:t>Regression</a:t>
            </a:r>
            <a:r>
              <a:rPr lang="en-US" sz="2500" dirty="0"/>
              <a:t>: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500" b="1" dirty="0"/>
              <a:t>X</a:t>
            </a:r>
            <a:r>
              <a:rPr lang="en-US" sz="2500" dirty="0"/>
              <a:t> represents the </a:t>
            </a:r>
            <a:r>
              <a:rPr lang="en-US" sz="2500" i="1" dirty="0"/>
              <a:t>explanatory variables.</a:t>
            </a:r>
            <a:r>
              <a:rPr lang="en-US" sz="2500" dirty="0"/>
              <a:t> Commonly a (</a:t>
            </a:r>
            <a:r>
              <a:rPr lang="en-US" sz="2500" i="1" dirty="0"/>
              <a:t>n</a:t>
            </a:r>
            <a:r>
              <a:rPr lang="en-US" sz="2500" dirty="0"/>
              <a:t> x </a:t>
            </a:r>
            <a:r>
              <a:rPr lang="en-US" sz="2500" i="1" dirty="0"/>
              <a:t>S</a:t>
            </a:r>
            <a:r>
              <a:rPr lang="en-US" sz="2500" dirty="0"/>
              <a:t>) matrix of real-valued inputs, where </a:t>
            </a:r>
            <a:r>
              <a:rPr lang="en-US" sz="2500" i="1" dirty="0"/>
              <a:t>S</a:t>
            </a:r>
            <a:r>
              <a:rPr lang="en-US" sz="2500" dirty="0"/>
              <a:t> is the number of variables and </a:t>
            </a:r>
            <a:r>
              <a:rPr lang="en-US" sz="2500" i="1" dirty="0"/>
              <a:t>n</a:t>
            </a:r>
            <a:r>
              <a:rPr lang="en-US" sz="2500" dirty="0"/>
              <a:t> the number of observations, and </a:t>
            </a:r>
            <a:r>
              <a:rPr lang="en-US" sz="2500" b="1" dirty="0"/>
              <a:t>y </a:t>
            </a:r>
            <a:r>
              <a:rPr lang="en-US" sz="2500" dirty="0"/>
              <a:t>= (y</a:t>
            </a:r>
            <a:r>
              <a:rPr lang="en-US" sz="2500" baseline="-25000" dirty="0"/>
              <a:t>1</a:t>
            </a:r>
            <a:r>
              <a:rPr lang="en-US" sz="2500" dirty="0"/>
              <a:t>, … , y</a:t>
            </a:r>
            <a:r>
              <a:rPr lang="en-US" sz="2500" baseline="-25000" dirty="0"/>
              <a:t>n</a:t>
            </a:r>
            <a:r>
              <a:rPr lang="en-US" sz="2500" dirty="0"/>
              <a:t>)ᵀ a column vector of real valued </a:t>
            </a:r>
            <a:r>
              <a:rPr lang="en-US" sz="2500" i="1" dirty="0"/>
              <a:t>output variables</a:t>
            </a:r>
            <a:r>
              <a:rPr lang="en-US" sz="2500" dirty="0"/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sz="2500" u="sng" dirty="0"/>
          </a:p>
          <a:p>
            <a:pPr marL="457200" indent="-457200">
              <a:buFont typeface="Arial" charset="0"/>
              <a:buChar char="•"/>
            </a:pPr>
            <a:r>
              <a:rPr lang="en-US" sz="2500" u="sng" dirty="0"/>
              <a:t>Logistic regression</a:t>
            </a:r>
            <a:r>
              <a:rPr lang="en-US" sz="2500" dirty="0"/>
              <a:t>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500" b="1" dirty="0"/>
              <a:t>X</a:t>
            </a:r>
            <a:r>
              <a:rPr lang="en-US" sz="2500" dirty="0"/>
              <a:t> is a real-valued input and </a:t>
            </a:r>
            <a:r>
              <a:rPr lang="en-US" sz="2500" b="1" dirty="0"/>
              <a:t>y</a:t>
            </a:r>
            <a:r>
              <a:rPr lang="en-US" sz="2500" dirty="0"/>
              <a:t> is a binary output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endParaRPr lang="en-US" sz="2500" dirty="0"/>
          </a:p>
          <a:p>
            <a:pPr marL="457200" indent="-457200">
              <a:buFont typeface="Arial" charset="0"/>
              <a:buChar char="•"/>
            </a:pPr>
            <a:r>
              <a:rPr lang="en-US" sz="2500" dirty="0"/>
              <a:t>Goal is to learn the function that maps from </a:t>
            </a:r>
            <a:r>
              <a:rPr lang="en-US" sz="2500" b="1" dirty="0"/>
              <a:t>X</a:t>
            </a:r>
            <a:r>
              <a:rPr lang="en-US" sz="2500" dirty="0"/>
              <a:t> to </a:t>
            </a:r>
            <a:r>
              <a:rPr lang="en-US" sz="2500" b="1" dirty="0"/>
              <a:t>y</a:t>
            </a:r>
            <a:r>
              <a:rPr lang="en-US" sz="2500" dirty="0"/>
              <a:t> </a:t>
            </a:r>
            <a:r>
              <a:rPr lang="en-US" sz="2500" u="sng" dirty="0"/>
              <a:t>AND</a:t>
            </a:r>
            <a:r>
              <a:rPr lang="en-US" sz="2500" dirty="0"/>
              <a:t> predict the values of </a:t>
            </a:r>
            <a:r>
              <a:rPr lang="en-US" sz="2500" b="1" dirty="0"/>
              <a:t>y</a:t>
            </a:r>
            <a:r>
              <a:rPr lang="en-US" sz="2500" dirty="0"/>
              <a:t>* at new locations </a:t>
            </a:r>
            <a:r>
              <a:rPr lang="en-US" sz="2500" b="1" dirty="0"/>
              <a:t>X</a:t>
            </a:r>
            <a:r>
              <a:rPr lang="en-US" sz="2500" dirty="0"/>
              <a:t>*</a:t>
            </a:r>
          </a:p>
          <a:p>
            <a:pPr marL="457200" indent="-457200">
              <a:buFont typeface="Arial" charset="0"/>
              <a:buChar char="•"/>
            </a:pPr>
            <a:endParaRPr lang="en-US" sz="2500" dirty="0"/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4324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F6FB8B-8C00-9C47-A0C3-572083BE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57" y="1141063"/>
            <a:ext cx="4555480" cy="45770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D3B4EE-294C-2B40-97AD-D21A2D12E09E}"/>
              </a:ext>
            </a:extLst>
          </p:cNvPr>
          <p:cNvSpPr/>
          <p:nvPr/>
        </p:nvSpPr>
        <p:spPr>
          <a:xfrm>
            <a:off x="580372" y="53855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Use regression approaches to train / optimise robotic movements</a:t>
            </a:r>
          </a:p>
        </p:txBody>
      </p:sp>
      <p:pic>
        <p:nvPicPr>
          <p:cNvPr id="6" name="Picture 5" descr="A picture containing indoor, object, sitting, table&#10;&#10;Description automatically generated">
            <a:extLst>
              <a:ext uri="{FF2B5EF4-FFF2-40B4-BE49-F238E27FC236}">
                <a16:creationId xmlns:a16="http://schemas.microsoft.com/office/drawing/2014/main" id="{43FDC331-B58B-0445-9557-FEB80D886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31" y="720595"/>
            <a:ext cx="2705100" cy="406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A5B081-18DE-5440-8684-D2487CE59945}"/>
              </a:ext>
            </a:extLst>
          </p:cNvPr>
          <p:cNvSpPr/>
          <p:nvPr/>
        </p:nvSpPr>
        <p:spPr>
          <a:xfrm>
            <a:off x="5893957" y="6263548"/>
            <a:ext cx="4680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ieeexplore.ieee.org</a:t>
            </a:r>
            <a:r>
              <a:rPr lang="en-US" dirty="0"/>
              <a:t>/document/4399485</a:t>
            </a:r>
          </a:p>
        </p:txBody>
      </p:sp>
    </p:spTree>
    <p:extLst>
      <p:ext uri="{BB962C8B-B14F-4D97-AF65-F5344CB8AC3E}">
        <p14:creationId xmlns:p14="http://schemas.microsoft.com/office/powerpoint/2010/main" val="326122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178511" y="5392537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71843" y="5719605"/>
            <a:ext cx="8329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lrfit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&lt;- train(y~., data,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regression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0912" y="1670515"/>
            <a:ext cx="915108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49146" y="542820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1804" y="5596195"/>
                <a:ext cx="20603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𝑚</m:t>
                      </m:r>
                      <m:r>
                        <a:rPr lang="en-GB" sz="2800" b="1" i="1" smtClean="0">
                          <a:latin typeface="Cambria Math" charset="0"/>
                        </a:rPr>
                        <m:t>𝒙</m:t>
                      </m:r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04" y="5596195"/>
                <a:ext cx="206037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31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lrfit3 &lt;- train(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y~poly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x,degree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=2), data, method = "lm")</a:t>
            </a:r>
          </a:p>
        </p:txBody>
      </p:sp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989779" y="5657750"/>
                <a:ext cx="25481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1" i="1" smtClean="0"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GB" sz="2000" b="1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000" b="1" i="1">
                          <a:latin typeface="Cambria Math" charset="0"/>
                        </a:rPr>
                        <m:t>𝒙</m:t>
                      </m:r>
                      <m:r>
                        <a:rPr lang="en-GB" sz="2000" b="0" i="1" smtClean="0">
                          <a:latin typeface="Cambria Math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779" y="5657750"/>
                <a:ext cx="2548133" cy="400110"/>
              </a:xfrm>
              <a:prstGeom prst="rect">
                <a:avLst/>
              </a:prstGeom>
              <a:blipFill>
                <a:blip r:embed="rId3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09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lrfit3 &lt;- train(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y~poly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x,degree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=n), data, method = "lm")</a:t>
            </a:r>
          </a:p>
        </p:txBody>
      </p:sp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066482" y="5455842"/>
                <a:ext cx="2215670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 charset="0"/>
                        </a:rPr>
                        <m:t>𝒚</m:t>
                      </m:r>
                      <m:r>
                        <a:rPr lang="en-GB" sz="2000" i="1">
                          <a:latin typeface="Cambria Math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GB" sz="2000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1" i="1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GB" sz="2000" b="1" i="1" smtClean="0">
                                  <a:latin typeface="Cambria Math" charset="0"/>
                                </a:rPr>
                                <m:t>𝒊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82" y="5455842"/>
                <a:ext cx="2215670" cy="932628"/>
              </a:xfrm>
              <a:prstGeom prst="rect">
                <a:avLst/>
              </a:prstGeom>
              <a:blipFill>
                <a:blip r:embed="rId3"/>
                <a:stretch>
                  <a:fillRect t="-104054" b="-1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061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64" y="2230769"/>
            <a:ext cx="4644672" cy="33619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4058" y="1372590"/>
            <a:ext cx="54960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the data: training / (validation) / test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Calculate appropriate metric e.g. sum squared error: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Why? We want an objective way to measure if a model is truly learning about the system or simply interpolating through the data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Too simple a model won’t have the descriptive power to explain the observations </a:t>
            </a:r>
            <a:r>
              <a:rPr lang="en-US" b="1" dirty="0"/>
              <a:t>(underfitting)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Too complex a model will be able to describe the training data very well, but won’t  generalise to the test data </a:t>
            </a:r>
            <a:r>
              <a:rPr lang="en-US" b="1" dirty="0"/>
              <a:t>(overfitting)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497285" y="2384752"/>
                <a:ext cx="3749552" cy="837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 charset="0"/>
                        </a:rPr>
                        <m:t>𝑺𝑺𝑬</m:t>
                      </m:r>
                      <m:r>
                        <a:rPr lang="en-GB" sz="20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𝑝𝑟𝑒𝑑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285" y="2384752"/>
                <a:ext cx="3749552" cy="837602"/>
              </a:xfrm>
              <a:prstGeom prst="rect">
                <a:avLst/>
              </a:prstGeom>
              <a:blipFill>
                <a:blip r:embed="rId3"/>
                <a:stretch>
                  <a:fillRect l="-1014" t="-123881" r="-4054" b="-17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97ED1CB-54A2-6B4B-9DD8-CBD7663ADC47}"/>
              </a:ext>
            </a:extLst>
          </p:cNvPr>
          <p:cNvSpPr/>
          <p:nvPr/>
        </p:nvSpPr>
        <p:spPr>
          <a:xfrm>
            <a:off x="8021962" y="4697260"/>
            <a:ext cx="739035" cy="338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A9A278-0AC5-BD4D-B782-F8473C5E070D}"/>
              </a:ext>
            </a:extLst>
          </p:cNvPr>
          <p:cNvSpPr/>
          <p:nvPr/>
        </p:nvSpPr>
        <p:spPr>
          <a:xfrm>
            <a:off x="10638829" y="2384752"/>
            <a:ext cx="739035" cy="338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9EBA31-E5E4-1942-98FE-88F52048AC79}"/>
              </a:ext>
            </a:extLst>
          </p:cNvPr>
          <p:cNvSpPr/>
          <p:nvPr/>
        </p:nvSpPr>
        <p:spPr>
          <a:xfrm>
            <a:off x="7420572" y="3911746"/>
            <a:ext cx="739035" cy="338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6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510486" y="1374980"/>
            <a:ext cx="5146158" cy="36274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43200" y="4541722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2052743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FD701E-A87C-6341-B82F-9913B42BA653}"/>
              </a:ext>
            </a:extLst>
          </p:cNvPr>
          <p:cNvSpPr/>
          <p:nvPr/>
        </p:nvSpPr>
        <p:spPr>
          <a:xfrm>
            <a:off x="363651" y="2603864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9B3E24-1507-AB4A-AC22-48BB5269889A}"/>
              </a:ext>
            </a:extLst>
          </p:cNvPr>
          <p:cNvSpPr/>
          <p:nvPr/>
        </p:nvSpPr>
        <p:spPr>
          <a:xfrm>
            <a:off x="2743200" y="4456590"/>
            <a:ext cx="151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Input variable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43A33-BBE2-E146-8451-EF0F160EA03C}"/>
              </a:ext>
            </a:extLst>
          </p:cNvPr>
          <p:cNvSpPr txBox="1"/>
          <p:nvPr/>
        </p:nvSpPr>
        <p:spPr>
          <a:xfrm>
            <a:off x="5871100" y="1754614"/>
            <a:ext cx="577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valued outputs, </a:t>
            </a:r>
            <a:r>
              <a:rPr lang="en-US" b="1" dirty="0"/>
              <a:t>y</a:t>
            </a:r>
            <a:r>
              <a:rPr lang="en-US" dirty="0"/>
              <a:t>, so linear regression is no good!</a:t>
            </a:r>
          </a:p>
        </p:txBody>
      </p:sp>
    </p:spTree>
    <p:extLst>
      <p:ext uri="{BB962C8B-B14F-4D97-AF65-F5344CB8AC3E}">
        <p14:creationId xmlns:p14="http://schemas.microsoft.com/office/powerpoint/2010/main" val="1985789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7891</TotalTime>
  <Words>767</Words>
  <Application>Microsoft Macintosh PowerPoint</Application>
  <PresentationFormat>Widescreen</PresentationFormat>
  <Paragraphs>109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Courier New</vt:lpstr>
      <vt:lpstr>Office Theme</vt:lpstr>
      <vt:lpstr>Linear &amp;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learning</dc:title>
  <dc:creator>Dr C.A. Penfold</dc:creator>
  <cp:lastModifiedBy>Christopher Penfold</cp:lastModifiedBy>
  <cp:revision>222</cp:revision>
  <cp:lastPrinted>2018-09-27T09:20:21Z</cp:lastPrinted>
  <dcterms:created xsi:type="dcterms:W3CDTF">2017-09-27T18:23:23Z</dcterms:created>
  <dcterms:modified xsi:type="dcterms:W3CDTF">2020-02-20T16:04:51Z</dcterms:modified>
</cp:coreProperties>
</file>